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74767"/>
  </p:normalViewPr>
  <p:slideViewPr>
    <p:cSldViewPr snapToGrid="0" showGuides="1">
      <p:cViewPr>
        <p:scale>
          <a:sx n="90" d="100"/>
          <a:sy n="90" d="100"/>
        </p:scale>
        <p:origin x="-582" y="-60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x-none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6690D-B7F6-9840-9AC0-B2AD9304CD05}" type="datetimeFigureOut">
              <a:rPr kumimoji="1" lang="x-none" altLang="en-US" smtClean="0"/>
              <a:t>2021-09-29</a:t>
            </a:fld>
            <a:endParaRPr kumimoji="1" lang="x-none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x-none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D4031-5E61-5240-B703-8831D57C39DE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1247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x-none" altLang="en-US" dirty="0"/>
              <a:t>임상실습동</a:t>
            </a:r>
            <a:r>
              <a:rPr kumimoji="1" lang="ko-KR" altLang="en-US" dirty="0"/>
              <a:t> </a:t>
            </a:r>
            <a:r>
              <a:rPr kumimoji="1" lang="en-US" altLang="ko-KR" dirty="0"/>
              <a:t>2</a:t>
            </a:r>
            <a:r>
              <a:rPr kumimoji="1" lang="ko-KR" altLang="en-US" dirty="0"/>
              <a:t>층에 안과가 생겼으니 </a:t>
            </a:r>
            <a:r>
              <a:rPr kumimoji="1" lang="ko-KR" altLang="en-US" dirty="0" err="1"/>
              <a:t>수정해야겠습니다</a:t>
            </a:r>
            <a:r>
              <a:rPr kumimoji="1" lang="en-US" altLang="ko-KR" dirty="0"/>
              <a:t>.</a:t>
            </a:r>
            <a:endParaRPr kumimoji="1" lang="x-non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D4031-5E61-5240-B703-8831D57C39DE}" type="slidenum">
              <a:rPr kumimoji="1" lang="x-none" altLang="en-US" smtClean="0"/>
              <a:t>4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22543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14E7-CB0F-419D-9D6C-44014D43475B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8F71-2BC0-40C5-BC18-B4929A49B3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82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14E7-CB0F-419D-9D6C-44014D43475B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8F71-2BC0-40C5-BC18-B4929A49B3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029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14E7-CB0F-419D-9D6C-44014D43475B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8F71-2BC0-40C5-BC18-B4929A49B3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69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14E7-CB0F-419D-9D6C-44014D43475B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8F71-2BC0-40C5-BC18-B4929A49B3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03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14E7-CB0F-419D-9D6C-44014D43475B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8F71-2BC0-40C5-BC18-B4929A49B3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41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14E7-CB0F-419D-9D6C-44014D43475B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8F71-2BC0-40C5-BC18-B4929A49B3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85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14E7-CB0F-419D-9D6C-44014D43475B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8F71-2BC0-40C5-BC18-B4929A49B3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850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14E7-CB0F-419D-9D6C-44014D43475B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8F71-2BC0-40C5-BC18-B4929A49B3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84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14E7-CB0F-419D-9D6C-44014D43475B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8F71-2BC0-40C5-BC18-B4929A49B3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934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14E7-CB0F-419D-9D6C-44014D43475B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8F71-2BC0-40C5-BC18-B4929A49B3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9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14E7-CB0F-419D-9D6C-44014D43475B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8F71-2BC0-40C5-BC18-B4929A49B3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35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014E7-CB0F-419D-9D6C-44014D43475B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68F71-2BC0-40C5-BC18-B4929A49B3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451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3000">
              <a:schemeClr val="bg1"/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123567" y="2587604"/>
            <a:ext cx="9415848" cy="1195971"/>
          </a:xfrm>
        </p:spPr>
        <p:txBody>
          <a:bodyPr>
            <a:normAutofit fontScale="90000"/>
          </a:bodyPr>
          <a:lstStyle/>
          <a:p>
            <a:r>
              <a:rPr lang="en-US" altLang="ko-K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Department of Ophthalmology</a:t>
            </a:r>
            <a:r>
              <a:rPr lang="en-US" altLang="ko-KR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alt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전공의 수련 교육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4505113"/>
            <a:ext cx="6858000" cy="921942"/>
          </a:xfrm>
        </p:spPr>
        <p:txBody>
          <a:bodyPr>
            <a:normAutofit/>
          </a:bodyPr>
          <a:lstStyle/>
          <a:p>
            <a:pPr algn="r"/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경북대학교병원 안과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66058" t="22393" r="9086" b="57094"/>
          <a:stretch/>
        </p:blipFill>
        <p:spPr>
          <a:xfrm>
            <a:off x="0" y="354563"/>
            <a:ext cx="3872763" cy="1797801"/>
          </a:xfrm>
          <a:prstGeom prst="rect">
            <a:avLst/>
          </a:prstGeom>
        </p:spPr>
      </p:pic>
      <p:sp>
        <p:nvSpPr>
          <p:cNvPr id="6" name="자유형 5"/>
          <p:cNvSpPr/>
          <p:nvPr/>
        </p:nvSpPr>
        <p:spPr>
          <a:xfrm>
            <a:off x="0" y="6148594"/>
            <a:ext cx="9558068" cy="419970"/>
          </a:xfrm>
          <a:custGeom>
            <a:avLst/>
            <a:gdLst>
              <a:gd name="connsiteX0" fmla="*/ 0 w 8708532"/>
              <a:gd name="connsiteY0" fmla="*/ 286711 h 419970"/>
              <a:gd name="connsiteX1" fmla="*/ 3312544 w 8708532"/>
              <a:gd name="connsiteY1" fmla="*/ 2039 h 419970"/>
              <a:gd name="connsiteX2" fmla="*/ 6081623 w 8708532"/>
              <a:gd name="connsiteY2" fmla="*/ 416107 h 419970"/>
              <a:gd name="connsiteX3" fmla="*/ 8540151 w 8708532"/>
              <a:gd name="connsiteY3" fmla="*/ 209073 h 419970"/>
              <a:gd name="connsiteX4" fmla="*/ 8497019 w 8708532"/>
              <a:gd name="connsiteY4" fmla="*/ 209073 h 419970"/>
              <a:gd name="connsiteX5" fmla="*/ 8540151 w 8708532"/>
              <a:gd name="connsiteY5" fmla="*/ 234953 h 41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8532" h="419970">
                <a:moveTo>
                  <a:pt x="0" y="286711"/>
                </a:moveTo>
                <a:cubicBezTo>
                  <a:pt x="1149470" y="133592"/>
                  <a:pt x="2298940" y="-19527"/>
                  <a:pt x="3312544" y="2039"/>
                </a:cubicBezTo>
                <a:cubicBezTo>
                  <a:pt x="4326148" y="23605"/>
                  <a:pt x="5210355" y="381601"/>
                  <a:pt x="6081623" y="416107"/>
                </a:cubicBezTo>
                <a:cubicBezTo>
                  <a:pt x="6952891" y="450613"/>
                  <a:pt x="8137585" y="243579"/>
                  <a:pt x="8540151" y="209073"/>
                </a:cubicBezTo>
                <a:cubicBezTo>
                  <a:pt x="8942717" y="174567"/>
                  <a:pt x="8497019" y="204760"/>
                  <a:pt x="8497019" y="209073"/>
                </a:cubicBezTo>
                <a:cubicBezTo>
                  <a:pt x="8497019" y="213386"/>
                  <a:pt x="8518585" y="224169"/>
                  <a:pt x="8540151" y="234953"/>
                </a:cubicBezTo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15" y="0"/>
            <a:ext cx="1550885" cy="7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75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66058" t="22393" r="9086" b="57094"/>
          <a:stretch/>
        </p:blipFill>
        <p:spPr>
          <a:xfrm>
            <a:off x="0" y="0"/>
            <a:ext cx="2199503" cy="1021046"/>
          </a:xfrm>
          <a:prstGeom prst="rect">
            <a:avLst/>
          </a:prstGeom>
        </p:spPr>
      </p:pic>
      <p:sp>
        <p:nvSpPr>
          <p:cNvPr id="6" name="자유형 5"/>
          <p:cNvSpPr/>
          <p:nvPr/>
        </p:nvSpPr>
        <p:spPr>
          <a:xfrm>
            <a:off x="0" y="6148594"/>
            <a:ext cx="9558068" cy="419970"/>
          </a:xfrm>
          <a:custGeom>
            <a:avLst/>
            <a:gdLst>
              <a:gd name="connsiteX0" fmla="*/ 0 w 8708532"/>
              <a:gd name="connsiteY0" fmla="*/ 286711 h 419970"/>
              <a:gd name="connsiteX1" fmla="*/ 3312544 w 8708532"/>
              <a:gd name="connsiteY1" fmla="*/ 2039 h 419970"/>
              <a:gd name="connsiteX2" fmla="*/ 6081623 w 8708532"/>
              <a:gd name="connsiteY2" fmla="*/ 416107 h 419970"/>
              <a:gd name="connsiteX3" fmla="*/ 8540151 w 8708532"/>
              <a:gd name="connsiteY3" fmla="*/ 209073 h 419970"/>
              <a:gd name="connsiteX4" fmla="*/ 8497019 w 8708532"/>
              <a:gd name="connsiteY4" fmla="*/ 209073 h 419970"/>
              <a:gd name="connsiteX5" fmla="*/ 8540151 w 8708532"/>
              <a:gd name="connsiteY5" fmla="*/ 234953 h 41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8532" h="419970">
                <a:moveTo>
                  <a:pt x="0" y="286711"/>
                </a:moveTo>
                <a:cubicBezTo>
                  <a:pt x="1149470" y="133592"/>
                  <a:pt x="2298940" y="-19527"/>
                  <a:pt x="3312544" y="2039"/>
                </a:cubicBezTo>
                <a:cubicBezTo>
                  <a:pt x="4326148" y="23605"/>
                  <a:pt x="5210355" y="381601"/>
                  <a:pt x="6081623" y="416107"/>
                </a:cubicBezTo>
                <a:cubicBezTo>
                  <a:pt x="6952891" y="450613"/>
                  <a:pt x="8137585" y="243579"/>
                  <a:pt x="8540151" y="209073"/>
                </a:cubicBezTo>
                <a:cubicBezTo>
                  <a:pt x="8942717" y="174567"/>
                  <a:pt x="8497019" y="204760"/>
                  <a:pt x="8497019" y="209073"/>
                </a:cubicBezTo>
                <a:cubicBezTo>
                  <a:pt x="8497019" y="213386"/>
                  <a:pt x="8518585" y="224169"/>
                  <a:pt x="8540151" y="234953"/>
                </a:cubicBezTo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15" y="0"/>
            <a:ext cx="1550885" cy="7091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2886" y="619427"/>
            <a:ext cx="407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안과 전공의 근무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903" y="1779373"/>
            <a:ext cx="743876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u="sng" dirty="0"/>
              <a:t>1</a:t>
            </a:r>
            <a:r>
              <a:rPr lang="ko-KR" altLang="en-US" sz="2800" b="1" u="sng" dirty="0" err="1"/>
              <a:t>년차</a:t>
            </a:r>
            <a:r>
              <a:rPr lang="ko-KR" altLang="en-US" sz="2800" b="1" u="sng" dirty="0"/>
              <a:t> </a:t>
            </a:r>
            <a:endParaRPr lang="en-US" altLang="ko-KR" sz="2800" b="1" u="sng" dirty="0"/>
          </a:p>
          <a:p>
            <a:endParaRPr lang="en-US" altLang="ko-KR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dirty="0"/>
              <a:t>안과의 기본적인 </a:t>
            </a:r>
            <a:r>
              <a:rPr lang="ko-KR" altLang="en-US" dirty="0" smtClean="0"/>
              <a:t>검사</a:t>
            </a:r>
            <a:r>
              <a:rPr lang="en-US" altLang="ko-KR" dirty="0"/>
              <a:t> </a:t>
            </a:r>
            <a:r>
              <a:rPr lang="ko-KR" altLang="en-US" dirty="0" smtClean="0"/>
              <a:t>방법 </a:t>
            </a:r>
            <a:r>
              <a:rPr lang="ko-KR" altLang="en-US" dirty="0"/>
              <a:t>및 기초이론 습득 </a:t>
            </a:r>
            <a:endParaRPr lang="en-US" altLang="ko-KR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dirty="0"/>
              <a:t>수술 시 필요한 검사를 시행하고 원리를 공부</a:t>
            </a:r>
          </a:p>
          <a:p>
            <a:pPr marL="342900" indent="-342900">
              <a:lnSpc>
                <a:spcPct val="200000"/>
              </a:lnSpc>
              <a:buAutoNum type="arabicPeriod" startAt="3"/>
            </a:pPr>
            <a:r>
              <a:rPr lang="ko-KR" altLang="en-US" dirty="0"/>
              <a:t>외래 진료 및 </a:t>
            </a:r>
            <a:r>
              <a:rPr lang="ko-KR" altLang="en-US" dirty="0" err="1"/>
              <a:t>병실환자</a:t>
            </a:r>
            <a:r>
              <a:rPr lang="ko-KR" altLang="en-US" dirty="0"/>
              <a:t> 관리에 있어 상급자 보조</a:t>
            </a:r>
            <a:endParaRPr lang="en-US" altLang="ko-KR" dirty="0"/>
          </a:p>
          <a:p>
            <a:pPr marL="342900" indent="-342900">
              <a:lnSpc>
                <a:spcPct val="200000"/>
              </a:lnSpc>
              <a:buAutoNum type="arabicPeriod" startAt="3"/>
            </a:pPr>
            <a:r>
              <a:rPr lang="ko-KR" altLang="en-US" dirty="0"/>
              <a:t>수술환자 전후 관리 및 수술 </a:t>
            </a:r>
            <a:r>
              <a:rPr lang="ko-KR" altLang="en-US" dirty="0" smtClean="0"/>
              <a:t>조수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932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66058" t="22393" r="9086" b="57094"/>
          <a:stretch/>
        </p:blipFill>
        <p:spPr>
          <a:xfrm>
            <a:off x="0" y="0"/>
            <a:ext cx="2199503" cy="1021046"/>
          </a:xfrm>
          <a:prstGeom prst="rect">
            <a:avLst/>
          </a:prstGeom>
        </p:spPr>
      </p:pic>
      <p:sp>
        <p:nvSpPr>
          <p:cNvPr id="6" name="자유형 5"/>
          <p:cNvSpPr/>
          <p:nvPr/>
        </p:nvSpPr>
        <p:spPr>
          <a:xfrm>
            <a:off x="0" y="6148594"/>
            <a:ext cx="9558068" cy="419970"/>
          </a:xfrm>
          <a:custGeom>
            <a:avLst/>
            <a:gdLst>
              <a:gd name="connsiteX0" fmla="*/ 0 w 8708532"/>
              <a:gd name="connsiteY0" fmla="*/ 286711 h 419970"/>
              <a:gd name="connsiteX1" fmla="*/ 3312544 w 8708532"/>
              <a:gd name="connsiteY1" fmla="*/ 2039 h 419970"/>
              <a:gd name="connsiteX2" fmla="*/ 6081623 w 8708532"/>
              <a:gd name="connsiteY2" fmla="*/ 416107 h 419970"/>
              <a:gd name="connsiteX3" fmla="*/ 8540151 w 8708532"/>
              <a:gd name="connsiteY3" fmla="*/ 209073 h 419970"/>
              <a:gd name="connsiteX4" fmla="*/ 8497019 w 8708532"/>
              <a:gd name="connsiteY4" fmla="*/ 209073 h 419970"/>
              <a:gd name="connsiteX5" fmla="*/ 8540151 w 8708532"/>
              <a:gd name="connsiteY5" fmla="*/ 234953 h 41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8532" h="419970">
                <a:moveTo>
                  <a:pt x="0" y="286711"/>
                </a:moveTo>
                <a:cubicBezTo>
                  <a:pt x="1149470" y="133592"/>
                  <a:pt x="2298940" y="-19527"/>
                  <a:pt x="3312544" y="2039"/>
                </a:cubicBezTo>
                <a:cubicBezTo>
                  <a:pt x="4326148" y="23605"/>
                  <a:pt x="5210355" y="381601"/>
                  <a:pt x="6081623" y="416107"/>
                </a:cubicBezTo>
                <a:cubicBezTo>
                  <a:pt x="6952891" y="450613"/>
                  <a:pt x="8137585" y="243579"/>
                  <a:pt x="8540151" y="209073"/>
                </a:cubicBezTo>
                <a:cubicBezTo>
                  <a:pt x="8942717" y="174567"/>
                  <a:pt x="8497019" y="204760"/>
                  <a:pt x="8497019" y="209073"/>
                </a:cubicBezTo>
                <a:cubicBezTo>
                  <a:pt x="8497019" y="213386"/>
                  <a:pt x="8518585" y="224169"/>
                  <a:pt x="8540151" y="234953"/>
                </a:cubicBezTo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15" y="0"/>
            <a:ext cx="1550885" cy="7091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2886" y="619427"/>
            <a:ext cx="407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안과 전공의 근무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903" y="1779373"/>
            <a:ext cx="7438767" cy="419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u="sng" dirty="0"/>
              <a:t>2</a:t>
            </a:r>
            <a:r>
              <a:rPr lang="ko-KR" altLang="en-US" sz="2800" b="1" u="sng" dirty="0" err="1"/>
              <a:t>년차</a:t>
            </a:r>
            <a:r>
              <a:rPr lang="ko-KR" altLang="en-US" sz="2800" b="1" u="sng" dirty="0"/>
              <a:t> </a:t>
            </a:r>
            <a:r>
              <a:rPr lang="en-US" altLang="ko-KR" sz="2800" b="1" u="sng" dirty="0" smtClean="0"/>
              <a:t/>
            </a:r>
            <a:br>
              <a:rPr lang="en-US" altLang="ko-KR" sz="2800" b="1" u="sng" dirty="0" smtClean="0"/>
            </a:br>
            <a:endParaRPr lang="en-US" altLang="ko-KR" sz="2800" b="1" u="sng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/>
              <a:t>일반 </a:t>
            </a:r>
            <a:r>
              <a:rPr lang="ko-KR" altLang="en-US" dirty="0"/>
              <a:t>외래 진료 </a:t>
            </a:r>
            <a:r>
              <a:rPr lang="en-US" altLang="ko-KR" dirty="0"/>
              <a:t>&amp; </a:t>
            </a:r>
            <a:r>
              <a:rPr lang="ko-KR" altLang="en-US" dirty="0"/>
              <a:t>전문의 외래 진료 보조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ko-KR" altLang="en-US" dirty="0"/>
              <a:t>안과 전문분야를 순환 근무하여 각 분야의 기초이론 습득 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err="1"/>
              <a:t>병실환자</a:t>
            </a:r>
            <a:r>
              <a:rPr lang="ko-KR" altLang="en-US" dirty="0"/>
              <a:t> 관리에 있어 상급자 보조</a:t>
            </a:r>
            <a:r>
              <a:rPr lang="en-US" altLang="ko-KR" dirty="0"/>
              <a:t>, </a:t>
            </a:r>
            <a:r>
              <a:rPr lang="ko-KR" altLang="en-US" dirty="0"/>
              <a:t>주치의 업무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/>
              <a:t>수술환자 전후 관리 및 수술 </a:t>
            </a:r>
            <a:r>
              <a:rPr lang="ko-KR" altLang="en-US" dirty="0" smtClean="0"/>
              <a:t>제 </a:t>
            </a:r>
            <a:r>
              <a:rPr lang="en-US" altLang="ko-KR" dirty="0" smtClean="0"/>
              <a:t>1</a:t>
            </a:r>
            <a:r>
              <a:rPr lang="ko-KR" altLang="en-US" dirty="0" smtClean="0"/>
              <a:t>조수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err="1" smtClean="0"/>
              <a:t>소수술</a:t>
            </a:r>
            <a:r>
              <a:rPr lang="ko-KR" altLang="en-US" dirty="0" smtClean="0"/>
              <a:t> 및 시술 집도 </a:t>
            </a:r>
            <a:r>
              <a:rPr lang="en-US" altLang="ko-KR" sz="1300" dirty="0" smtClean="0"/>
              <a:t>(</a:t>
            </a:r>
            <a:r>
              <a:rPr lang="ko-KR" altLang="en-US" sz="1300" dirty="0" smtClean="0"/>
              <a:t>결막 </a:t>
            </a:r>
            <a:r>
              <a:rPr lang="ko-KR" altLang="en-US" sz="1300" dirty="0" err="1" smtClean="0"/>
              <a:t>봉합술</a:t>
            </a:r>
            <a:r>
              <a:rPr lang="en-US" altLang="ko-KR" sz="1300" dirty="0" smtClean="0"/>
              <a:t>, </a:t>
            </a:r>
            <a:r>
              <a:rPr lang="ko-KR" altLang="en-US" sz="1300" dirty="0" err="1" smtClean="0"/>
              <a:t>안검</a:t>
            </a:r>
            <a:r>
              <a:rPr lang="ko-KR" altLang="en-US" sz="1300" dirty="0" smtClean="0"/>
              <a:t> 열상 </a:t>
            </a:r>
            <a:r>
              <a:rPr lang="ko-KR" altLang="en-US" sz="1300" dirty="0" err="1" smtClean="0"/>
              <a:t>봉합술</a:t>
            </a:r>
            <a:r>
              <a:rPr lang="en-US" altLang="ko-KR" sz="1300" dirty="0" smtClean="0"/>
              <a:t>,  I&amp;D, </a:t>
            </a:r>
            <a:r>
              <a:rPr lang="ko-KR" altLang="en-US" sz="1300" dirty="0" smtClean="0"/>
              <a:t> </a:t>
            </a:r>
            <a:r>
              <a:rPr lang="ko-KR" altLang="en-US" sz="1300" dirty="0" err="1" smtClean="0"/>
              <a:t>결막하</a:t>
            </a:r>
            <a:r>
              <a:rPr lang="ko-KR" altLang="en-US" sz="1300" dirty="0" smtClean="0"/>
              <a:t> 스테로이드 주사 등</a:t>
            </a:r>
            <a:r>
              <a:rPr lang="en-US" altLang="ko-KR" sz="1300" b="1" dirty="0" smtClean="0"/>
              <a:t>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/>
              <a:t>타과 </a:t>
            </a:r>
            <a:r>
              <a:rPr lang="ko-KR" altLang="en-US" dirty="0"/>
              <a:t>환자 </a:t>
            </a:r>
            <a:r>
              <a:rPr lang="ko-KR" altLang="en-US" dirty="0" err="1"/>
              <a:t>협진</a:t>
            </a:r>
            <a:r>
              <a:rPr lang="ko-KR" altLang="en-US" dirty="0"/>
              <a:t> 진료 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/>
              <a:t>임상연구</a:t>
            </a:r>
          </a:p>
          <a:p>
            <a:pPr marL="342900" indent="-342900">
              <a:lnSpc>
                <a:spcPct val="120000"/>
              </a:lnSpc>
              <a:buAutoNum type="arabicPeriod" startAt="3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714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66058" t="22393" r="9086" b="57094"/>
          <a:stretch/>
        </p:blipFill>
        <p:spPr>
          <a:xfrm>
            <a:off x="0" y="0"/>
            <a:ext cx="2199503" cy="1021046"/>
          </a:xfrm>
          <a:prstGeom prst="rect">
            <a:avLst/>
          </a:prstGeom>
        </p:spPr>
      </p:pic>
      <p:sp>
        <p:nvSpPr>
          <p:cNvPr id="6" name="자유형 5"/>
          <p:cNvSpPr/>
          <p:nvPr/>
        </p:nvSpPr>
        <p:spPr>
          <a:xfrm>
            <a:off x="0" y="6148594"/>
            <a:ext cx="9558068" cy="419970"/>
          </a:xfrm>
          <a:custGeom>
            <a:avLst/>
            <a:gdLst>
              <a:gd name="connsiteX0" fmla="*/ 0 w 8708532"/>
              <a:gd name="connsiteY0" fmla="*/ 286711 h 419970"/>
              <a:gd name="connsiteX1" fmla="*/ 3312544 w 8708532"/>
              <a:gd name="connsiteY1" fmla="*/ 2039 h 419970"/>
              <a:gd name="connsiteX2" fmla="*/ 6081623 w 8708532"/>
              <a:gd name="connsiteY2" fmla="*/ 416107 h 419970"/>
              <a:gd name="connsiteX3" fmla="*/ 8540151 w 8708532"/>
              <a:gd name="connsiteY3" fmla="*/ 209073 h 419970"/>
              <a:gd name="connsiteX4" fmla="*/ 8497019 w 8708532"/>
              <a:gd name="connsiteY4" fmla="*/ 209073 h 419970"/>
              <a:gd name="connsiteX5" fmla="*/ 8540151 w 8708532"/>
              <a:gd name="connsiteY5" fmla="*/ 234953 h 41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8532" h="419970">
                <a:moveTo>
                  <a:pt x="0" y="286711"/>
                </a:moveTo>
                <a:cubicBezTo>
                  <a:pt x="1149470" y="133592"/>
                  <a:pt x="2298940" y="-19527"/>
                  <a:pt x="3312544" y="2039"/>
                </a:cubicBezTo>
                <a:cubicBezTo>
                  <a:pt x="4326148" y="23605"/>
                  <a:pt x="5210355" y="381601"/>
                  <a:pt x="6081623" y="416107"/>
                </a:cubicBezTo>
                <a:cubicBezTo>
                  <a:pt x="6952891" y="450613"/>
                  <a:pt x="8137585" y="243579"/>
                  <a:pt x="8540151" y="209073"/>
                </a:cubicBezTo>
                <a:cubicBezTo>
                  <a:pt x="8942717" y="174567"/>
                  <a:pt x="8497019" y="204760"/>
                  <a:pt x="8497019" y="209073"/>
                </a:cubicBezTo>
                <a:cubicBezTo>
                  <a:pt x="8497019" y="213386"/>
                  <a:pt x="8518585" y="224169"/>
                  <a:pt x="8540151" y="234953"/>
                </a:cubicBezTo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15" y="0"/>
            <a:ext cx="1550885" cy="7091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2886" y="619427"/>
            <a:ext cx="407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안과 전공의 근무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903" y="1779373"/>
            <a:ext cx="7438767" cy="419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u="sng" dirty="0"/>
              <a:t>3 &amp; 4</a:t>
            </a:r>
            <a:r>
              <a:rPr lang="ko-KR" altLang="en-US" sz="2800" b="1" u="sng" dirty="0" err="1"/>
              <a:t>년차</a:t>
            </a:r>
            <a:r>
              <a:rPr lang="ko-KR" altLang="en-US" sz="2800" b="1" u="sng" dirty="0"/>
              <a:t> </a:t>
            </a:r>
            <a:r>
              <a:rPr lang="en-US" altLang="ko-KR" sz="2800" b="1" u="sng" dirty="0" smtClean="0"/>
              <a:t/>
            </a:r>
            <a:br>
              <a:rPr lang="en-US" altLang="ko-KR" sz="2800" b="1" u="sng" dirty="0" smtClean="0"/>
            </a:br>
            <a:endParaRPr lang="en-US" altLang="ko-KR" sz="2800" b="1" u="sng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/>
              <a:t>일반 </a:t>
            </a:r>
            <a:r>
              <a:rPr lang="ko-KR" altLang="en-US" dirty="0"/>
              <a:t>외래 진료 </a:t>
            </a:r>
            <a:r>
              <a:rPr lang="en-US" altLang="ko-KR" dirty="0"/>
              <a:t>&amp; </a:t>
            </a:r>
            <a:r>
              <a:rPr lang="ko-KR" altLang="en-US" dirty="0"/>
              <a:t>전문의 외래 진료 보조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ko-KR" altLang="en-US" dirty="0"/>
              <a:t>안과 전문분야를 순환 근무하여 각 분야의 </a:t>
            </a:r>
            <a:r>
              <a:rPr lang="ko-KR" altLang="en-US" dirty="0" smtClean="0"/>
              <a:t>이론 </a:t>
            </a:r>
            <a:r>
              <a:rPr lang="ko-KR" altLang="en-US" dirty="0"/>
              <a:t>습득 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/>
              <a:t>병실 입원환자 주치의 업무</a:t>
            </a:r>
            <a:endParaRPr lang="en-US" altLang="ko-KR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ko-KR" altLang="en-US" dirty="0" smtClean="0"/>
              <a:t>수술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 조수 </a:t>
            </a:r>
            <a:r>
              <a:rPr lang="en-US" altLang="ko-KR" dirty="0"/>
              <a:t>&amp; </a:t>
            </a:r>
            <a:r>
              <a:rPr lang="ko-KR" altLang="en-US" dirty="0" smtClean="0"/>
              <a:t>주사 시술 </a:t>
            </a:r>
            <a:r>
              <a:rPr lang="en-US" altLang="ko-KR" sz="1300" dirty="0" smtClean="0"/>
              <a:t>(</a:t>
            </a:r>
            <a:r>
              <a:rPr lang="ko-KR" altLang="en-US" sz="1300" dirty="0" err="1" smtClean="0"/>
              <a:t>유리체강</a:t>
            </a:r>
            <a:r>
              <a:rPr lang="ko-KR" altLang="en-US" sz="1300" dirty="0" smtClean="0"/>
              <a:t> 내 </a:t>
            </a:r>
            <a:r>
              <a:rPr lang="ko-KR" altLang="en-US" sz="1300" dirty="0" err="1" smtClean="0"/>
              <a:t>주사술</a:t>
            </a:r>
            <a:r>
              <a:rPr lang="en-US" altLang="ko-KR" sz="1300" dirty="0" smtClean="0"/>
              <a:t>, </a:t>
            </a:r>
            <a:r>
              <a:rPr lang="ko-KR" altLang="en-US" sz="1300" dirty="0" err="1" smtClean="0"/>
              <a:t>후테논낭하</a:t>
            </a:r>
            <a:r>
              <a:rPr lang="ko-KR" altLang="en-US" sz="1300" dirty="0" smtClean="0"/>
              <a:t> </a:t>
            </a:r>
            <a:r>
              <a:rPr lang="ko-KR" altLang="en-US" sz="1300" dirty="0" err="1" smtClean="0"/>
              <a:t>주사술</a:t>
            </a:r>
            <a:r>
              <a:rPr lang="en-US" altLang="ko-KR" sz="1300" dirty="0" smtClean="0"/>
              <a:t>)</a:t>
            </a:r>
            <a:endParaRPr lang="en-US" altLang="ko-KR" sz="13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/>
              <a:t>레이저 시술 </a:t>
            </a:r>
            <a:r>
              <a:rPr lang="en-US" altLang="ko-KR" sz="1300" dirty="0" smtClean="0"/>
              <a:t>(</a:t>
            </a:r>
            <a:r>
              <a:rPr lang="ko-KR" altLang="en-US" sz="1300" dirty="0" err="1" smtClean="0"/>
              <a:t>아르곤</a:t>
            </a:r>
            <a:r>
              <a:rPr lang="ko-KR" altLang="en-US" sz="1300" dirty="0" smtClean="0"/>
              <a:t> 레이저 홍채 절개술</a:t>
            </a:r>
            <a:r>
              <a:rPr lang="en-US" altLang="ko-KR" sz="1300" dirty="0" smtClean="0"/>
              <a:t>, </a:t>
            </a:r>
            <a:r>
              <a:rPr lang="ko-KR" altLang="en-US" sz="1300" dirty="0" err="1" smtClean="0"/>
              <a:t>범망막</a:t>
            </a:r>
            <a:r>
              <a:rPr lang="ko-KR" altLang="en-US" sz="1300" dirty="0" smtClean="0"/>
              <a:t> </a:t>
            </a:r>
            <a:r>
              <a:rPr lang="ko-KR" altLang="en-US" sz="1300" dirty="0" err="1" smtClean="0"/>
              <a:t>광응고술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 </a:t>
            </a:r>
            <a:r>
              <a:rPr lang="ko-KR" altLang="en-US" sz="1300" dirty="0" err="1" smtClean="0"/>
              <a:t>야그</a:t>
            </a:r>
            <a:r>
              <a:rPr lang="ko-KR" altLang="en-US" sz="1300" dirty="0" smtClean="0"/>
              <a:t> 레이저 </a:t>
            </a:r>
            <a:r>
              <a:rPr lang="ko-KR" altLang="en-US" sz="1300" dirty="0" err="1" smtClean="0"/>
              <a:t>수정체낭</a:t>
            </a:r>
            <a:r>
              <a:rPr lang="ko-KR" altLang="en-US" sz="1300" dirty="0" smtClean="0"/>
              <a:t> 절개술</a:t>
            </a:r>
            <a:r>
              <a:rPr lang="en-US" altLang="ko-KR" sz="1300" dirty="0" smtClean="0"/>
              <a:t>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/>
              <a:t>타과 환자 </a:t>
            </a:r>
            <a:r>
              <a:rPr lang="ko-KR" altLang="en-US" dirty="0" err="1" smtClean="0"/>
              <a:t>협진</a:t>
            </a:r>
            <a:r>
              <a:rPr lang="ko-KR" altLang="en-US" dirty="0" smtClean="0"/>
              <a:t> 진료</a:t>
            </a:r>
            <a:endParaRPr lang="en-US" altLang="ko-KR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/>
              <a:t>임상연구</a:t>
            </a:r>
            <a:endParaRPr lang="ko-KR" altLang="en-US" dirty="0"/>
          </a:p>
          <a:p>
            <a:pPr marL="342900" indent="-342900">
              <a:lnSpc>
                <a:spcPct val="120000"/>
              </a:lnSpc>
              <a:buAutoNum type="arabicPeriod" startAt="3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01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66058" t="22393" r="9086" b="57094"/>
          <a:stretch/>
        </p:blipFill>
        <p:spPr>
          <a:xfrm>
            <a:off x="0" y="0"/>
            <a:ext cx="2199503" cy="1021046"/>
          </a:xfrm>
          <a:prstGeom prst="rect">
            <a:avLst/>
          </a:prstGeom>
        </p:spPr>
      </p:pic>
      <p:sp>
        <p:nvSpPr>
          <p:cNvPr id="6" name="자유형 5"/>
          <p:cNvSpPr/>
          <p:nvPr/>
        </p:nvSpPr>
        <p:spPr>
          <a:xfrm>
            <a:off x="0" y="6148594"/>
            <a:ext cx="9558068" cy="419970"/>
          </a:xfrm>
          <a:custGeom>
            <a:avLst/>
            <a:gdLst>
              <a:gd name="connsiteX0" fmla="*/ 0 w 8708532"/>
              <a:gd name="connsiteY0" fmla="*/ 286711 h 419970"/>
              <a:gd name="connsiteX1" fmla="*/ 3312544 w 8708532"/>
              <a:gd name="connsiteY1" fmla="*/ 2039 h 419970"/>
              <a:gd name="connsiteX2" fmla="*/ 6081623 w 8708532"/>
              <a:gd name="connsiteY2" fmla="*/ 416107 h 419970"/>
              <a:gd name="connsiteX3" fmla="*/ 8540151 w 8708532"/>
              <a:gd name="connsiteY3" fmla="*/ 209073 h 419970"/>
              <a:gd name="connsiteX4" fmla="*/ 8497019 w 8708532"/>
              <a:gd name="connsiteY4" fmla="*/ 209073 h 419970"/>
              <a:gd name="connsiteX5" fmla="*/ 8540151 w 8708532"/>
              <a:gd name="connsiteY5" fmla="*/ 234953 h 41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8532" h="419970">
                <a:moveTo>
                  <a:pt x="0" y="286711"/>
                </a:moveTo>
                <a:cubicBezTo>
                  <a:pt x="1149470" y="133592"/>
                  <a:pt x="2298940" y="-19527"/>
                  <a:pt x="3312544" y="2039"/>
                </a:cubicBezTo>
                <a:cubicBezTo>
                  <a:pt x="4326148" y="23605"/>
                  <a:pt x="5210355" y="381601"/>
                  <a:pt x="6081623" y="416107"/>
                </a:cubicBezTo>
                <a:cubicBezTo>
                  <a:pt x="6952891" y="450613"/>
                  <a:pt x="8137585" y="243579"/>
                  <a:pt x="8540151" y="209073"/>
                </a:cubicBezTo>
                <a:cubicBezTo>
                  <a:pt x="8942717" y="174567"/>
                  <a:pt x="8497019" y="204760"/>
                  <a:pt x="8497019" y="209073"/>
                </a:cubicBezTo>
                <a:cubicBezTo>
                  <a:pt x="8497019" y="213386"/>
                  <a:pt x="8518585" y="224169"/>
                  <a:pt x="8540151" y="234953"/>
                </a:cubicBezTo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15" y="0"/>
            <a:ext cx="1550885" cy="7091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2886" y="619427"/>
            <a:ext cx="407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안과 전공의 교육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903" y="1779373"/>
            <a:ext cx="74387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세미나</a:t>
            </a:r>
            <a:r>
              <a:rPr lang="en-US" altLang="ko-K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b="1" dirty="0"/>
              <a:t>1) </a:t>
            </a:r>
            <a:r>
              <a:rPr lang="ko-KR" altLang="en-US" b="1" dirty="0" err="1"/>
              <a:t>목요</a:t>
            </a:r>
            <a:r>
              <a:rPr lang="ko-KR" altLang="en-US" b="1" dirty="0"/>
              <a:t> 컨퍼런스 </a:t>
            </a:r>
            <a:r>
              <a:rPr lang="en-US" altLang="ko-KR" dirty="0"/>
              <a:t>: </a:t>
            </a:r>
            <a:r>
              <a:rPr lang="en-US" altLang="ko-KR" dirty="0" err="1"/>
              <a:t>매주</a:t>
            </a:r>
            <a:r>
              <a:rPr lang="en-US" altLang="ko-KR" dirty="0"/>
              <a:t> </a:t>
            </a:r>
            <a:r>
              <a:rPr lang="en-US" altLang="ko-KR" dirty="0" err="1"/>
              <a:t>목요일</a:t>
            </a:r>
            <a:r>
              <a:rPr lang="en-US" altLang="ko-KR" dirty="0"/>
              <a:t> </a:t>
            </a:r>
            <a:r>
              <a:rPr lang="en-US" altLang="ko-KR" dirty="0" err="1"/>
              <a:t>본원</a:t>
            </a:r>
            <a:r>
              <a:rPr lang="ko-KR" altLang="en-US" dirty="0"/>
              <a:t> </a:t>
            </a:r>
            <a:r>
              <a:rPr lang="en-US" altLang="ko-KR" dirty="0"/>
              <a:t>10</a:t>
            </a:r>
            <a:r>
              <a:rPr lang="ko-KR" altLang="en-US" dirty="0"/>
              <a:t>층 대강당에서 개최</a:t>
            </a:r>
            <a:r>
              <a:rPr lang="en-US" altLang="ko-KR" dirty="0"/>
              <a:t>, </a:t>
            </a:r>
            <a:br>
              <a:rPr lang="en-US" altLang="ko-KR" dirty="0"/>
            </a:br>
            <a:r>
              <a:rPr lang="en-US" altLang="ko-KR" dirty="0"/>
              <a:t>                                   </a:t>
            </a:r>
            <a:r>
              <a:rPr lang="ko-KR" altLang="en-US" dirty="0"/>
              <a:t>연자</a:t>
            </a:r>
            <a:r>
              <a:rPr lang="en-US" altLang="ko-KR" dirty="0"/>
              <a:t>:</a:t>
            </a:r>
            <a:r>
              <a:rPr lang="ko-KR" altLang="en-US" dirty="0"/>
              <a:t> 초청 연자 및 본원 분과 </a:t>
            </a:r>
            <a:r>
              <a:rPr lang="en-US" altLang="ko-KR" dirty="0"/>
              <a:t>staff lecture </a:t>
            </a:r>
            <a:br>
              <a:rPr lang="en-US" altLang="ko-KR" dirty="0"/>
            </a:br>
            <a:r>
              <a:rPr lang="en-US" altLang="ko-KR" b="1" dirty="0"/>
              <a:t>2) </a:t>
            </a:r>
            <a:r>
              <a:rPr lang="ko-KR" altLang="en-US" b="1" dirty="0"/>
              <a:t>저널</a:t>
            </a:r>
            <a:r>
              <a:rPr lang="en-US" altLang="ko-KR" b="1" dirty="0"/>
              <a:t>/ </a:t>
            </a:r>
            <a:r>
              <a:rPr lang="ko-KR" altLang="en-US" b="1" dirty="0"/>
              <a:t>케이스 컨퍼런스 </a:t>
            </a:r>
            <a:r>
              <a:rPr lang="en-US" altLang="ko-KR" b="1" dirty="0"/>
              <a:t>: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   </a:t>
            </a:r>
            <a:r>
              <a:rPr lang="ko-KR" altLang="en-US" dirty="0"/>
              <a:t>매주 월요일 교수님 지도 하</a:t>
            </a:r>
            <a:r>
              <a:rPr lang="en-US" altLang="ko-KR" dirty="0"/>
              <a:t>, </a:t>
            </a:r>
            <a:r>
              <a:rPr lang="ko-KR" altLang="en-US" dirty="0"/>
              <a:t>최신 </a:t>
            </a:r>
            <a:r>
              <a:rPr lang="en-US" altLang="ko-KR" dirty="0"/>
              <a:t>journal 2</a:t>
            </a:r>
            <a:r>
              <a:rPr lang="ko-KR" altLang="en-US" dirty="0"/>
              <a:t>편 발표 및 토론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   </a:t>
            </a:r>
            <a:r>
              <a:rPr lang="ko-KR" altLang="en-US" dirty="0"/>
              <a:t>관심 있는 환자의 증례 및 관련 </a:t>
            </a:r>
            <a:r>
              <a:rPr lang="en-US" altLang="ko-KR" dirty="0"/>
              <a:t>journal </a:t>
            </a:r>
            <a:r>
              <a:rPr lang="ko-KR" altLang="en-US" dirty="0"/>
              <a:t>에 관하여 발표 및 토론 </a:t>
            </a:r>
            <a:endParaRPr lang="en-US" altLang="ko-KR" dirty="0"/>
          </a:p>
          <a:p>
            <a:pPr marL="285750" indent="-285750" fontAlgn="base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 fontAlgn="base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학회 참여 </a:t>
            </a:r>
            <a:r>
              <a:rPr lang="en-US" altLang="ko-K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ko-KR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임상 연구 및 논문 작성 </a:t>
            </a:r>
            <a:endParaRPr lang="ko-KR" altLang="en-US" dirty="0"/>
          </a:p>
          <a:p>
            <a:pPr marL="285750" indent="-285750" fontAlgn="base" latinLnBrk="1"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4210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66058" t="22393" r="9086" b="57094"/>
          <a:stretch/>
        </p:blipFill>
        <p:spPr>
          <a:xfrm>
            <a:off x="0" y="0"/>
            <a:ext cx="2199503" cy="1021046"/>
          </a:xfrm>
          <a:prstGeom prst="rect">
            <a:avLst/>
          </a:prstGeom>
        </p:spPr>
      </p:pic>
      <p:sp>
        <p:nvSpPr>
          <p:cNvPr id="6" name="자유형 5"/>
          <p:cNvSpPr/>
          <p:nvPr/>
        </p:nvSpPr>
        <p:spPr>
          <a:xfrm>
            <a:off x="0" y="6148594"/>
            <a:ext cx="9558068" cy="419970"/>
          </a:xfrm>
          <a:custGeom>
            <a:avLst/>
            <a:gdLst>
              <a:gd name="connsiteX0" fmla="*/ 0 w 8708532"/>
              <a:gd name="connsiteY0" fmla="*/ 286711 h 419970"/>
              <a:gd name="connsiteX1" fmla="*/ 3312544 w 8708532"/>
              <a:gd name="connsiteY1" fmla="*/ 2039 h 419970"/>
              <a:gd name="connsiteX2" fmla="*/ 6081623 w 8708532"/>
              <a:gd name="connsiteY2" fmla="*/ 416107 h 419970"/>
              <a:gd name="connsiteX3" fmla="*/ 8540151 w 8708532"/>
              <a:gd name="connsiteY3" fmla="*/ 209073 h 419970"/>
              <a:gd name="connsiteX4" fmla="*/ 8497019 w 8708532"/>
              <a:gd name="connsiteY4" fmla="*/ 209073 h 419970"/>
              <a:gd name="connsiteX5" fmla="*/ 8540151 w 8708532"/>
              <a:gd name="connsiteY5" fmla="*/ 234953 h 41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8532" h="419970">
                <a:moveTo>
                  <a:pt x="0" y="286711"/>
                </a:moveTo>
                <a:cubicBezTo>
                  <a:pt x="1149470" y="133592"/>
                  <a:pt x="2298940" y="-19527"/>
                  <a:pt x="3312544" y="2039"/>
                </a:cubicBezTo>
                <a:cubicBezTo>
                  <a:pt x="4326148" y="23605"/>
                  <a:pt x="5210355" y="381601"/>
                  <a:pt x="6081623" y="416107"/>
                </a:cubicBezTo>
                <a:cubicBezTo>
                  <a:pt x="6952891" y="450613"/>
                  <a:pt x="8137585" y="243579"/>
                  <a:pt x="8540151" y="209073"/>
                </a:cubicBezTo>
                <a:cubicBezTo>
                  <a:pt x="8942717" y="174567"/>
                  <a:pt x="8497019" y="204760"/>
                  <a:pt x="8497019" y="209073"/>
                </a:cubicBezTo>
                <a:cubicBezTo>
                  <a:pt x="8497019" y="213386"/>
                  <a:pt x="8518585" y="224169"/>
                  <a:pt x="8540151" y="234953"/>
                </a:cubicBezTo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15" y="0"/>
            <a:ext cx="1550885" cy="7091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235" y="1021046"/>
            <a:ext cx="5945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경북대병원</a:t>
            </a:r>
            <a:r>
              <a:rPr lang="ko-KR" alt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안과의 장점</a:t>
            </a:r>
            <a:endParaRPr lang="ko-KR" alt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790" y="1928449"/>
            <a:ext cx="74387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외래 환자</a:t>
            </a:r>
            <a:r>
              <a:rPr lang="en-US" altLang="ko-KR" b="1" dirty="0"/>
              <a:t> </a:t>
            </a:r>
            <a:r>
              <a:rPr lang="en-US" altLang="ko-KR" b="1" dirty="0" smtClean="0"/>
              <a:t>/ </a:t>
            </a:r>
            <a:r>
              <a:rPr lang="ko-KR" altLang="en-US" b="1" dirty="0" smtClean="0"/>
              <a:t>수술 케이스를 통한 다양한 임상 경험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dirty="0" smtClean="0"/>
              <a:t>(</a:t>
            </a:r>
            <a:r>
              <a:rPr lang="ko-KR" altLang="en-US" dirty="0" smtClean="0"/>
              <a:t>본원은 모든 세부 분과의 환자를 다 볼 수 있으며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차 종합병원의 특성상 타과와 활발한 </a:t>
            </a:r>
            <a:r>
              <a:rPr lang="ko-KR" altLang="en-US" dirty="0" err="1" smtClean="0"/>
              <a:t>협진을</a:t>
            </a:r>
            <a:r>
              <a:rPr lang="ko-KR" altLang="en-US" dirty="0" smtClean="0"/>
              <a:t> 통하여 희귀한 케이스를 포함한 다양한 케이스를 경험할 수 있습니다</a:t>
            </a:r>
            <a:r>
              <a:rPr lang="en-US" altLang="ko-KR" dirty="0" smtClean="0"/>
              <a:t>)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endParaRPr lang="en-US" altLang="ko-KR" b="1" dirty="0" smtClean="0"/>
          </a:p>
          <a:p>
            <a:pPr marL="285750" indent="-285750" fontAlgn="base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안과 전문 </a:t>
            </a:r>
            <a:r>
              <a:rPr lang="en-US" altLang="ko-KR" b="1" dirty="0" smtClean="0"/>
              <a:t>PA / SA </a:t>
            </a:r>
            <a:r>
              <a:rPr lang="ko-KR" altLang="en-US" b="1" dirty="0" smtClean="0"/>
              <a:t>간호사 및 안과 전속 비서 선생님과의 업무 분담</a:t>
            </a:r>
            <a:endParaRPr lang="en-US" altLang="ko-KR" b="1" dirty="0"/>
          </a:p>
          <a:p>
            <a:pPr fontAlgn="base" latinLnBrk="1">
              <a:lnSpc>
                <a:spcPct val="150000"/>
              </a:lnSpc>
            </a:pPr>
            <a:endParaRPr lang="en-US" altLang="ko-KR" b="1" dirty="0"/>
          </a:p>
          <a:p>
            <a:pPr marL="285750" indent="-285750" fontAlgn="base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전공의 주도 하에 </a:t>
            </a:r>
            <a:r>
              <a:rPr lang="ko-KR" altLang="en-US" b="1" dirty="0" err="1" smtClean="0"/>
              <a:t>소수술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/ </a:t>
            </a:r>
            <a:r>
              <a:rPr lang="ko-KR" altLang="en-US" b="1" dirty="0" smtClean="0"/>
              <a:t>주사 시술</a:t>
            </a:r>
            <a:r>
              <a:rPr lang="en-US" altLang="ko-KR" b="1" dirty="0" smtClean="0"/>
              <a:t>/ </a:t>
            </a:r>
            <a:r>
              <a:rPr lang="ko-KR" altLang="en-US" b="1" dirty="0" smtClean="0"/>
              <a:t>레이저 시술 집도 가능 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339540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66058" t="22393" r="9086" b="57094"/>
          <a:stretch/>
        </p:blipFill>
        <p:spPr>
          <a:xfrm>
            <a:off x="0" y="0"/>
            <a:ext cx="2199503" cy="1021046"/>
          </a:xfrm>
          <a:prstGeom prst="rect">
            <a:avLst/>
          </a:prstGeom>
        </p:spPr>
      </p:pic>
      <p:sp>
        <p:nvSpPr>
          <p:cNvPr id="6" name="자유형 5"/>
          <p:cNvSpPr/>
          <p:nvPr/>
        </p:nvSpPr>
        <p:spPr>
          <a:xfrm>
            <a:off x="0" y="6148594"/>
            <a:ext cx="9558068" cy="419970"/>
          </a:xfrm>
          <a:custGeom>
            <a:avLst/>
            <a:gdLst>
              <a:gd name="connsiteX0" fmla="*/ 0 w 8708532"/>
              <a:gd name="connsiteY0" fmla="*/ 286711 h 419970"/>
              <a:gd name="connsiteX1" fmla="*/ 3312544 w 8708532"/>
              <a:gd name="connsiteY1" fmla="*/ 2039 h 419970"/>
              <a:gd name="connsiteX2" fmla="*/ 6081623 w 8708532"/>
              <a:gd name="connsiteY2" fmla="*/ 416107 h 419970"/>
              <a:gd name="connsiteX3" fmla="*/ 8540151 w 8708532"/>
              <a:gd name="connsiteY3" fmla="*/ 209073 h 419970"/>
              <a:gd name="connsiteX4" fmla="*/ 8497019 w 8708532"/>
              <a:gd name="connsiteY4" fmla="*/ 209073 h 419970"/>
              <a:gd name="connsiteX5" fmla="*/ 8540151 w 8708532"/>
              <a:gd name="connsiteY5" fmla="*/ 234953 h 41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8532" h="419970">
                <a:moveTo>
                  <a:pt x="0" y="286711"/>
                </a:moveTo>
                <a:cubicBezTo>
                  <a:pt x="1149470" y="133592"/>
                  <a:pt x="2298940" y="-19527"/>
                  <a:pt x="3312544" y="2039"/>
                </a:cubicBezTo>
                <a:cubicBezTo>
                  <a:pt x="4326148" y="23605"/>
                  <a:pt x="5210355" y="381601"/>
                  <a:pt x="6081623" y="416107"/>
                </a:cubicBezTo>
                <a:cubicBezTo>
                  <a:pt x="6952891" y="450613"/>
                  <a:pt x="8137585" y="243579"/>
                  <a:pt x="8540151" y="209073"/>
                </a:cubicBezTo>
                <a:cubicBezTo>
                  <a:pt x="8942717" y="174567"/>
                  <a:pt x="8497019" y="204760"/>
                  <a:pt x="8497019" y="209073"/>
                </a:cubicBezTo>
                <a:cubicBezTo>
                  <a:pt x="8497019" y="213386"/>
                  <a:pt x="8518585" y="224169"/>
                  <a:pt x="8540151" y="234953"/>
                </a:cubicBezTo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15" y="0"/>
            <a:ext cx="1550885" cy="7091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9059" y="1021046"/>
            <a:ext cx="3805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ko-KR" alt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0708" y="2143355"/>
            <a:ext cx="64625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>
                <a:latin typeface="+mn-ea"/>
                <a:cs typeface="Arial" panose="020B0604020202020204" pitchFamily="34" charset="0"/>
              </a:rPr>
              <a:t>소개글</a:t>
            </a:r>
            <a:r>
              <a:rPr lang="ko-KR" altLang="en-US" sz="2400" b="1" dirty="0">
                <a:latin typeface="+mn-ea"/>
                <a:cs typeface="Arial" panose="020B0604020202020204" pitchFamily="34" charset="0"/>
              </a:rPr>
              <a:t> </a:t>
            </a:r>
            <a:endParaRPr lang="en-US" altLang="ko-KR" sz="2400" b="1" dirty="0">
              <a:latin typeface="+mn-ea"/>
              <a:cs typeface="Arial" panose="020B0604020202020204" pitchFamily="34" charset="0"/>
            </a:endParaRPr>
          </a:p>
          <a:p>
            <a:endParaRPr lang="en-US" altLang="ko-KR" sz="2400" b="1" dirty="0">
              <a:latin typeface="+mn-ea"/>
              <a:cs typeface="Arial" panose="020B0604020202020204" pitchFamily="34" charset="0"/>
            </a:endParaRPr>
          </a:p>
          <a:p>
            <a:r>
              <a:rPr lang="ko-KR" altLang="en-US" sz="2400" b="1" dirty="0">
                <a:latin typeface="+mn-ea"/>
                <a:cs typeface="Arial" panose="020B0604020202020204" pitchFamily="34" charset="0"/>
              </a:rPr>
              <a:t>안과 구성원 현황</a:t>
            </a:r>
            <a:endParaRPr lang="en-US" altLang="ko-KR" sz="2400" b="1" dirty="0">
              <a:latin typeface="+mn-ea"/>
              <a:cs typeface="Arial" panose="020B0604020202020204" pitchFamily="34" charset="0"/>
            </a:endParaRPr>
          </a:p>
          <a:p>
            <a:endParaRPr lang="en-US" altLang="ko-KR" sz="2400" b="1" dirty="0">
              <a:latin typeface="+mn-ea"/>
              <a:cs typeface="Arial" panose="020B0604020202020204" pitchFamily="34" charset="0"/>
            </a:endParaRPr>
          </a:p>
          <a:p>
            <a:r>
              <a:rPr lang="ko-KR" altLang="en-US" sz="2400" b="1" dirty="0">
                <a:latin typeface="+mn-ea"/>
                <a:cs typeface="Arial" panose="020B0604020202020204" pitchFamily="34" charset="0"/>
              </a:rPr>
              <a:t>안과 전공의 선발</a:t>
            </a:r>
            <a:endParaRPr lang="en-US" altLang="ko-KR" sz="2400" b="1" dirty="0">
              <a:latin typeface="+mn-ea"/>
              <a:cs typeface="Arial" panose="020B0604020202020204" pitchFamily="34" charset="0"/>
            </a:endParaRPr>
          </a:p>
          <a:p>
            <a:endParaRPr lang="en-US" altLang="ko-KR" sz="2400" b="1" dirty="0">
              <a:latin typeface="+mn-ea"/>
              <a:cs typeface="Arial" panose="020B0604020202020204" pitchFamily="34" charset="0"/>
            </a:endParaRPr>
          </a:p>
          <a:p>
            <a:r>
              <a:rPr lang="ko-KR" altLang="en-US" sz="2400" b="1" dirty="0">
                <a:latin typeface="+mn-ea"/>
                <a:cs typeface="Arial" panose="020B0604020202020204" pitchFamily="34" charset="0"/>
              </a:rPr>
              <a:t>전공의 세부 수련 계획 </a:t>
            </a:r>
            <a:r>
              <a:rPr lang="en-US" altLang="ko-KR" sz="2400" b="1" dirty="0"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2400" b="1" dirty="0">
                <a:latin typeface="+mn-ea"/>
                <a:cs typeface="Arial" panose="020B0604020202020204" pitchFamily="34" charset="0"/>
              </a:rPr>
              <a:t>근무</a:t>
            </a:r>
            <a:r>
              <a:rPr lang="en-US" altLang="ko-KR" sz="2400" b="1" dirty="0">
                <a:latin typeface="+mn-ea"/>
                <a:cs typeface="Arial" panose="020B0604020202020204" pitchFamily="34" charset="0"/>
              </a:rPr>
              <a:t>)</a:t>
            </a:r>
          </a:p>
          <a:p>
            <a:endParaRPr lang="en-US" altLang="ko-KR" sz="2400" b="1" dirty="0">
              <a:latin typeface="+mn-ea"/>
              <a:cs typeface="Arial" panose="020B0604020202020204" pitchFamily="34" charset="0"/>
            </a:endParaRPr>
          </a:p>
          <a:p>
            <a:r>
              <a:rPr lang="ko-KR" altLang="en-US" sz="2400" b="1" dirty="0">
                <a:latin typeface="+mn-ea"/>
                <a:cs typeface="Arial" panose="020B0604020202020204" pitchFamily="34" charset="0"/>
              </a:rPr>
              <a:t>전공의 세부 수련 계획 </a:t>
            </a:r>
            <a:r>
              <a:rPr lang="en-US" altLang="ko-KR" sz="2400" b="1" dirty="0"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2400" b="1" dirty="0">
                <a:latin typeface="+mn-ea"/>
                <a:cs typeface="Arial" panose="020B0604020202020204" pitchFamily="34" charset="0"/>
              </a:rPr>
              <a:t>교육</a:t>
            </a:r>
            <a:r>
              <a:rPr lang="en-US" altLang="ko-KR" sz="2400" b="1" dirty="0">
                <a:latin typeface="+mn-ea"/>
                <a:cs typeface="Arial" panose="020B0604020202020204" pitchFamily="34" charset="0"/>
              </a:rPr>
              <a:t>)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1981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15" y="6148874"/>
            <a:ext cx="1550885" cy="70912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13785" t="36956" r="57770" b="30212"/>
          <a:stretch/>
        </p:blipFill>
        <p:spPr>
          <a:xfrm>
            <a:off x="2592862" y="1831722"/>
            <a:ext cx="6551138" cy="29721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31722"/>
            <a:ext cx="2681416" cy="29721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52291" y="2304535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1</a:t>
            </a:r>
            <a:r>
              <a:rPr lang="ko-KR" altLang="en-US" sz="1600" b="1" dirty="0" smtClean="0"/>
              <a:t>동 </a:t>
            </a:r>
            <a:r>
              <a:rPr lang="en-US" altLang="ko-KR" sz="1600" b="1" dirty="0" smtClean="0"/>
              <a:t>2</a:t>
            </a:r>
            <a:r>
              <a:rPr lang="ko-KR" altLang="en-US" sz="1600" b="1" dirty="0" smtClean="0"/>
              <a:t>층 </a:t>
            </a:r>
            <a:endParaRPr lang="en-US" altLang="ko-KR" sz="1600" b="1" dirty="0" smtClean="0"/>
          </a:p>
          <a:p>
            <a:r>
              <a:rPr lang="ko-KR" altLang="en-US" sz="1600" b="1" dirty="0" smtClean="0"/>
              <a:t>안과 </a:t>
            </a:r>
            <a:r>
              <a:rPr lang="ko-KR" altLang="en-US" sz="1600" b="1" dirty="0"/>
              <a:t>외래</a:t>
            </a:r>
          </a:p>
        </p:txBody>
      </p:sp>
      <p:sp>
        <p:nvSpPr>
          <p:cNvPr id="15" name="직사각형 14"/>
          <p:cNvSpPr/>
          <p:nvPr/>
        </p:nvSpPr>
        <p:spPr>
          <a:xfrm rot="16200000">
            <a:off x="-1538583" y="2588224"/>
            <a:ext cx="46468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9600" b="1" cap="none" spc="50" dirty="0">
                <a:ln w="0"/>
                <a:solidFill>
                  <a:schemeClr val="bg2">
                    <a:alpha val="5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본원</a:t>
            </a:r>
            <a:endParaRPr lang="en-US" altLang="ko-KR" sz="9600" b="1" cap="none" spc="50" dirty="0">
              <a:ln w="0"/>
              <a:solidFill>
                <a:schemeClr val="bg2">
                  <a:alpha val="50000"/>
                </a:scheme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9835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15" y="6148874"/>
            <a:ext cx="1550885" cy="7091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3794" y="1831722"/>
            <a:ext cx="2570205" cy="2972134"/>
          </a:xfrm>
          <a:prstGeom prst="rect">
            <a:avLst/>
          </a:prstGeom>
          <a:solidFill>
            <a:srgbClr val="B6D99F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2"/>
          <a:stretch/>
        </p:blipFill>
        <p:spPr>
          <a:xfrm>
            <a:off x="0" y="1831722"/>
            <a:ext cx="6573794" cy="29721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523" y="2012200"/>
            <a:ext cx="1454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/>
              <a:t>임상 </a:t>
            </a:r>
            <a:r>
              <a:rPr lang="ko-KR" altLang="en-US" sz="1600" b="1" dirty="0" err="1" smtClean="0"/>
              <a:t>실습동</a:t>
            </a:r>
            <a:r>
              <a:rPr lang="ko-KR" altLang="en-US" sz="1600" b="1" dirty="0" smtClean="0"/>
              <a:t> </a:t>
            </a:r>
            <a:endParaRPr lang="en-US" altLang="ko-KR" sz="1600" b="1" dirty="0" smtClean="0"/>
          </a:p>
          <a:p>
            <a:r>
              <a:rPr lang="en-US" altLang="ko-KR" sz="1600" b="1" dirty="0" smtClean="0"/>
              <a:t>2</a:t>
            </a:r>
            <a:r>
              <a:rPr lang="ko-KR" altLang="en-US" sz="1600" b="1" dirty="0" smtClean="0"/>
              <a:t>층 안과 외래 </a:t>
            </a:r>
            <a:endParaRPr lang="ko-KR" altLang="en-US" sz="1600" b="1" dirty="0"/>
          </a:p>
        </p:txBody>
      </p:sp>
      <p:sp>
        <p:nvSpPr>
          <p:cNvPr id="7" name="직사각형 6"/>
          <p:cNvSpPr/>
          <p:nvPr/>
        </p:nvSpPr>
        <p:spPr>
          <a:xfrm rot="16200000">
            <a:off x="6247773" y="2532958"/>
            <a:ext cx="46468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9600" b="1" cap="none" spc="50">
                <a:ln w="0"/>
                <a:solidFill>
                  <a:schemeClr val="bg2">
                    <a:alpha val="5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칠곡</a:t>
            </a:r>
            <a:endParaRPr lang="en-US" altLang="ko-KR" sz="9600" b="1" cap="none" spc="50" dirty="0">
              <a:ln w="0"/>
              <a:solidFill>
                <a:schemeClr val="bg2">
                  <a:alpha val="50000"/>
                </a:scheme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7212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15" y="6148874"/>
            <a:ext cx="1550885" cy="709126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481913" y="506628"/>
            <a:ext cx="8180173" cy="5591432"/>
          </a:xfrm>
          <a:prstGeom prst="round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88540" y="1271019"/>
            <a:ext cx="7525265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저희 경북대학교 의과대학 안과학교실은 대한민국의 안과학의 태동기인 </a:t>
            </a:r>
            <a:r>
              <a:rPr lang="en-US" altLang="ko-KR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1948</a:t>
            </a:r>
            <a:r>
              <a:rPr lang="ko-KR" altLang="en-US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년 안과학교실로 독립하여 문을 연 이래</a:t>
            </a:r>
            <a:r>
              <a:rPr lang="en-US" altLang="ko-KR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약 </a:t>
            </a:r>
            <a:r>
              <a:rPr lang="en-US" altLang="ko-KR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ko-KR" altLang="en-US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명의 안과전문의  배출하였습니다</a:t>
            </a:r>
            <a:r>
              <a:rPr lang="en-US" altLang="ko-KR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지역 공공 의료 뿐만 아니라 전국 최고 수준의 진료와 </a:t>
            </a:r>
            <a:r>
              <a:rPr lang="ko-KR" altLang="en-US" dirty="0" err="1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함게</a:t>
            </a:r>
            <a:r>
              <a:rPr lang="ko-KR" altLang="en-US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다양한 기초 및 임상 연구기관으로서 자리 하고 있습니다</a:t>
            </a:r>
            <a:r>
              <a:rPr lang="en-US" altLang="ko-KR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망막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각막 및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전안부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백내장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녹내장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사시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소아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ko-KR" alt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신경안과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성형안과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세부 분과로 전문화 된 클리닉으로 구성 되어 있으며</a:t>
            </a:r>
            <a:r>
              <a:rPr lang="en-US" altLang="ko-KR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꾸준한 임상 논문을 발표하며 안과 영역에서 선구자 적인 역할을 하고 있습니다</a:t>
            </a:r>
            <a:r>
              <a:rPr lang="en-US" altLang="ko-KR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연간 </a:t>
            </a:r>
            <a:r>
              <a:rPr lang="en-US" altLang="ko-KR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o-KR" altLang="en-US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만명의 외래 환자 </a:t>
            </a:r>
            <a:r>
              <a:rPr lang="ko-KR" altLang="en-US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및 </a:t>
            </a:r>
            <a:r>
              <a:rPr lang="ko-KR" altLang="en-US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약 </a:t>
            </a:r>
            <a:r>
              <a:rPr lang="en-US" altLang="ko-KR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</a:t>
            </a:r>
            <a:r>
              <a:rPr lang="ko-KR" altLang="en-US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케이스의 수술을 </a:t>
            </a:r>
            <a:r>
              <a:rPr lang="ko-KR" altLang="en-US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통한 다양한 임상 경험과 우수한 지도 전문의 교수님과의 수련을 통하여 훌륭한 안과 전문의 인재를 양성하는 교육기관으로서 자리매김 하고 있습니다</a:t>
            </a:r>
            <a:r>
              <a:rPr lang="en-US" altLang="ko-KR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b="0" i="0" dirty="0">
              <a:solidFill>
                <a:srgbClr val="5555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9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66058" t="22393" r="9086" b="57094"/>
          <a:stretch/>
        </p:blipFill>
        <p:spPr>
          <a:xfrm>
            <a:off x="0" y="0"/>
            <a:ext cx="2199503" cy="1021046"/>
          </a:xfrm>
          <a:prstGeom prst="rect">
            <a:avLst/>
          </a:prstGeom>
        </p:spPr>
      </p:pic>
      <p:sp>
        <p:nvSpPr>
          <p:cNvPr id="6" name="자유형 5"/>
          <p:cNvSpPr/>
          <p:nvPr/>
        </p:nvSpPr>
        <p:spPr>
          <a:xfrm>
            <a:off x="0" y="6148594"/>
            <a:ext cx="9558068" cy="419970"/>
          </a:xfrm>
          <a:custGeom>
            <a:avLst/>
            <a:gdLst>
              <a:gd name="connsiteX0" fmla="*/ 0 w 8708532"/>
              <a:gd name="connsiteY0" fmla="*/ 286711 h 419970"/>
              <a:gd name="connsiteX1" fmla="*/ 3312544 w 8708532"/>
              <a:gd name="connsiteY1" fmla="*/ 2039 h 419970"/>
              <a:gd name="connsiteX2" fmla="*/ 6081623 w 8708532"/>
              <a:gd name="connsiteY2" fmla="*/ 416107 h 419970"/>
              <a:gd name="connsiteX3" fmla="*/ 8540151 w 8708532"/>
              <a:gd name="connsiteY3" fmla="*/ 209073 h 419970"/>
              <a:gd name="connsiteX4" fmla="*/ 8497019 w 8708532"/>
              <a:gd name="connsiteY4" fmla="*/ 209073 h 419970"/>
              <a:gd name="connsiteX5" fmla="*/ 8540151 w 8708532"/>
              <a:gd name="connsiteY5" fmla="*/ 234953 h 41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8532" h="419970">
                <a:moveTo>
                  <a:pt x="0" y="286711"/>
                </a:moveTo>
                <a:cubicBezTo>
                  <a:pt x="1149470" y="133592"/>
                  <a:pt x="2298940" y="-19527"/>
                  <a:pt x="3312544" y="2039"/>
                </a:cubicBezTo>
                <a:cubicBezTo>
                  <a:pt x="4326148" y="23605"/>
                  <a:pt x="5210355" y="381601"/>
                  <a:pt x="6081623" y="416107"/>
                </a:cubicBezTo>
                <a:cubicBezTo>
                  <a:pt x="6952891" y="450613"/>
                  <a:pt x="8137585" y="243579"/>
                  <a:pt x="8540151" y="209073"/>
                </a:cubicBezTo>
                <a:cubicBezTo>
                  <a:pt x="8942717" y="174567"/>
                  <a:pt x="8497019" y="204760"/>
                  <a:pt x="8497019" y="209073"/>
                </a:cubicBezTo>
                <a:cubicBezTo>
                  <a:pt x="8497019" y="213386"/>
                  <a:pt x="8518585" y="224169"/>
                  <a:pt x="8540151" y="234953"/>
                </a:cubicBezTo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15" y="0"/>
            <a:ext cx="1550885" cy="7091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1536" y="527737"/>
            <a:ext cx="3805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안과 </a:t>
            </a:r>
            <a:r>
              <a:rPr lang="ko-KR" altLang="en-US" sz="4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의국</a:t>
            </a:r>
            <a:r>
              <a:rPr lang="ko-KR" alt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소개</a:t>
            </a:r>
          </a:p>
        </p:txBody>
      </p:sp>
      <p:pic>
        <p:nvPicPr>
          <p:cNvPr id="1026" name="Picture 2" descr="신재필 선생님 사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37" y="1743074"/>
            <a:ext cx="13144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김홍균 선생님 사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27" y="1756700"/>
            <a:ext cx="13144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전보영 선생님 사진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17" y="1756700"/>
            <a:ext cx="13144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박동호 선생님 사진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907" y="1742794"/>
            <a:ext cx="13144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김대우 선생님 사진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2"/>
          <a:stretch/>
        </p:blipFill>
        <p:spPr bwMode="auto">
          <a:xfrm>
            <a:off x="1020487" y="4005507"/>
            <a:ext cx="1314000" cy="16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손병재 선생님 사진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27" y="4005863"/>
            <a:ext cx="13144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박한상 선생님 사진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17" y="3963255"/>
            <a:ext cx="1314000" cy="16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강용구 선생님 사진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57" y="3976881"/>
            <a:ext cx="1314000" cy="16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6470" y="3549052"/>
            <a:ext cx="728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/>
              <a:t>신재필</a:t>
            </a:r>
            <a:r>
              <a:rPr lang="ko-KR" altLang="en-US" sz="1400" b="1" dirty="0"/>
              <a:t> 교수님                   김홍균 교수님                     </a:t>
            </a:r>
            <a:r>
              <a:rPr lang="ko-KR" altLang="en-US" sz="1400" b="1" dirty="0" err="1"/>
              <a:t>전보영</a:t>
            </a:r>
            <a:r>
              <a:rPr lang="ko-KR" altLang="en-US" sz="1400" b="1" dirty="0"/>
              <a:t> 교수님                     박동호 교수님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6470" y="5783093"/>
            <a:ext cx="728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김대우 교수님                   </a:t>
            </a:r>
            <a:r>
              <a:rPr lang="ko-KR" altLang="en-US" sz="1400" b="1" dirty="0" err="1"/>
              <a:t>손병재</a:t>
            </a:r>
            <a:r>
              <a:rPr lang="ko-KR" altLang="en-US" sz="1400" b="1" dirty="0"/>
              <a:t> 교수님                      박한상 교수님                     </a:t>
            </a:r>
            <a:r>
              <a:rPr lang="ko-KR" altLang="en-US" sz="1400" b="1" dirty="0" err="1"/>
              <a:t>강용구</a:t>
            </a:r>
            <a:r>
              <a:rPr lang="ko-KR" altLang="en-US" sz="1400" b="1" dirty="0"/>
              <a:t> 교수님</a:t>
            </a:r>
          </a:p>
        </p:txBody>
      </p:sp>
    </p:spTree>
    <p:extLst>
      <p:ext uri="{BB962C8B-B14F-4D97-AF65-F5344CB8AC3E}">
        <p14:creationId xmlns:p14="http://schemas.microsoft.com/office/powerpoint/2010/main" val="145539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66058" t="22393" r="9086" b="57094"/>
          <a:stretch/>
        </p:blipFill>
        <p:spPr>
          <a:xfrm>
            <a:off x="0" y="0"/>
            <a:ext cx="2199503" cy="1021046"/>
          </a:xfrm>
          <a:prstGeom prst="rect">
            <a:avLst/>
          </a:prstGeom>
        </p:spPr>
      </p:pic>
      <p:sp>
        <p:nvSpPr>
          <p:cNvPr id="6" name="자유형 5"/>
          <p:cNvSpPr/>
          <p:nvPr/>
        </p:nvSpPr>
        <p:spPr>
          <a:xfrm>
            <a:off x="0" y="6148594"/>
            <a:ext cx="9558068" cy="419970"/>
          </a:xfrm>
          <a:custGeom>
            <a:avLst/>
            <a:gdLst>
              <a:gd name="connsiteX0" fmla="*/ 0 w 8708532"/>
              <a:gd name="connsiteY0" fmla="*/ 286711 h 419970"/>
              <a:gd name="connsiteX1" fmla="*/ 3312544 w 8708532"/>
              <a:gd name="connsiteY1" fmla="*/ 2039 h 419970"/>
              <a:gd name="connsiteX2" fmla="*/ 6081623 w 8708532"/>
              <a:gd name="connsiteY2" fmla="*/ 416107 h 419970"/>
              <a:gd name="connsiteX3" fmla="*/ 8540151 w 8708532"/>
              <a:gd name="connsiteY3" fmla="*/ 209073 h 419970"/>
              <a:gd name="connsiteX4" fmla="*/ 8497019 w 8708532"/>
              <a:gd name="connsiteY4" fmla="*/ 209073 h 419970"/>
              <a:gd name="connsiteX5" fmla="*/ 8540151 w 8708532"/>
              <a:gd name="connsiteY5" fmla="*/ 234953 h 41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8532" h="419970">
                <a:moveTo>
                  <a:pt x="0" y="286711"/>
                </a:moveTo>
                <a:cubicBezTo>
                  <a:pt x="1149470" y="133592"/>
                  <a:pt x="2298940" y="-19527"/>
                  <a:pt x="3312544" y="2039"/>
                </a:cubicBezTo>
                <a:cubicBezTo>
                  <a:pt x="4326148" y="23605"/>
                  <a:pt x="5210355" y="381601"/>
                  <a:pt x="6081623" y="416107"/>
                </a:cubicBezTo>
                <a:cubicBezTo>
                  <a:pt x="6952891" y="450613"/>
                  <a:pt x="8137585" y="243579"/>
                  <a:pt x="8540151" y="209073"/>
                </a:cubicBezTo>
                <a:cubicBezTo>
                  <a:pt x="8942717" y="174567"/>
                  <a:pt x="8497019" y="204760"/>
                  <a:pt x="8497019" y="209073"/>
                </a:cubicBezTo>
                <a:cubicBezTo>
                  <a:pt x="8497019" y="213386"/>
                  <a:pt x="8518585" y="224169"/>
                  <a:pt x="8540151" y="234953"/>
                </a:cubicBezTo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15" y="0"/>
            <a:ext cx="1550885" cy="7091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1536" y="527737"/>
            <a:ext cx="3805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안과 </a:t>
            </a:r>
            <a:r>
              <a:rPr lang="ko-KR" altLang="en-US" sz="4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의국</a:t>
            </a:r>
            <a:r>
              <a:rPr lang="ko-KR" alt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소개</a:t>
            </a:r>
          </a:p>
        </p:txBody>
      </p:sp>
      <p:pic>
        <p:nvPicPr>
          <p:cNvPr id="1046" name="Picture 22" descr="박미화 선생님 사진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20" y="3881846"/>
            <a:ext cx="1314000" cy="16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강현지 선생님 사진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758" y="3820398"/>
            <a:ext cx="1314000" cy="16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오준호 선생님 사진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34" y="3820398"/>
            <a:ext cx="1314000" cy="16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96" y="3826101"/>
            <a:ext cx="1314000" cy="1684800"/>
          </a:xfrm>
          <a:prstGeom prst="rect">
            <a:avLst/>
          </a:prstGeom>
        </p:spPr>
      </p:pic>
      <p:pic>
        <p:nvPicPr>
          <p:cNvPr id="20" name="Picture 18" descr="윤정현 선생님 사진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5" y="1534472"/>
            <a:ext cx="1314000" cy="16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박수진 선생님 사진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29" y="1534472"/>
            <a:ext cx="1314000" cy="16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16352" y="5779369"/>
            <a:ext cx="834081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정재욱 </a:t>
            </a:r>
            <a:r>
              <a:rPr lang="ko-KR" altLang="en-US" sz="1400" b="1" dirty="0" err="1"/>
              <a:t>임상강사</a:t>
            </a:r>
            <a:r>
              <a:rPr lang="ko-KR" altLang="en-US" sz="1400" b="1" dirty="0"/>
              <a:t>          </a:t>
            </a:r>
            <a:r>
              <a:rPr lang="ko-KR" altLang="en-US" sz="1400" b="1" dirty="0" err="1"/>
              <a:t>박미화</a:t>
            </a:r>
            <a:r>
              <a:rPr lang="ko-KR" altLang="en-US" sz="1400" b="1" dirty="0"/>
              <a:t> </a:t>
            </a:r>
            <a:r>
              <a:rPr lang="ko-KR" altLang="en-US" sz="1400" b="1" dirty="0" err="1"/>
              <a:t>임상강사</a:t>
            </a:r>
            <a:r>
              <a:rPr lang="ko-KR" altLang="en-US" sz="1400" b="1" dirty="0"/>
              <a:t>          강현지 </a:t>
            </a:r>
            <a:r>
              <a:rPr lang="ko-KR" altLang="en-US" sz="1400" b="1" dirty="0" err="1"/>
              <a:t>임상강사</a:t>
            </a:r>
            <a:r>
              <a:rPr lang="ko-KR" altLang="en-US" sz="1400" b="1" dirty="0"/>
              <a:t>          </a:t>
            </a:r>
            <a:r>
              <a:rPr lang="ko-KR" altLang="en-US" sz="1400" b="1" dirty="0" err="1"/>
              <a:t>조영채</a:t>
            </a:r>
            <a:r>
              <a:rPr lang="ko-KR" altLang="en-US" sz="1400" b="1" dirty="0"/>
              <a:t> </a:t>
            </a:r>
            <a:r>
              <a:rPr lang="ko-KR" altLang="en-US" sz="1400" b="1" dirty="0" err="1"/>
              <a:t>임상강사</a:t>
            </a:r>
            <a:r>
              <a:rPr lang="ko-KR" altLang="en-US" sz="1400" b="1" dirty="0"/>
              <a:t>          오준호 </a:t>
            </a:r>
            <a:r>
              <a:rPr lang="ko-KR" altLang="en-US" sz="1400" b="1" dirty="0" err="1"/>
              <a:t>임상강사</a:t>
            </a:r>
            <a:r>
              <a:rPr lang="ko-KR" altLang="en-US" sz="1400" b="1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9682" y="3359492"/>
            <a:ext cx="728905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1400" b="1" dirty="0" err="1"/>
              <a:t>윤정현</a:t>
            </a:r>
            <a:r>
              <a:rPr lang="ko-KR" altLang="en-US" sz="1400" b="1" dirty="0"/>
              <a:t> 임상교수    박수진 임상교수 </a:t>
            </a:r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82" y="3881846"/>
            <a:ext cx="1314000" cy="16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3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66058" t="22393" r="9086" b="57094"/>
          <a:stretch/>
        </p:blipFill>
        <p:spPr>
          <a:xfrm>
            <a:off x="0" y="0"/>
            <a:ext cx="2199503" cy="1021046"/>
          </a:xfrm>
          <a:prstGeom prst="rect">
            <a:avLst/>
          </a:prstGeom>
        </p:spPr>
      </p:pic>
      <p:sp>
        <p:nvSpPr>
          <p:cNvPr id="6" name="자유형 5"/>
          <p:cNvSpPr/>
          <p:nvPr/>
        </p:nvSpPr>
        <p:spPr>
          <a:xfrm>
            <a:off x="0" y="6148594"/>
            <a:ext cx="9558068" cy="419970"/>
          </a:xfrm>
          <a:custGeom>
            <a:avLst/>
            <a:gdLst>
              <a:gd name="connsiteX0" fmla="*/ 0 w 8708532"/>
              <a:gd name="connsiteY0" fmla="*/ 286711 h 419970"/>
              <a:gd name="connsiteX1" fmla="*/ 3312544 w 8708532"/>
              <a:gd name="connsiteY1" fmla="*/ 2039 h 419970"/>
              <a:gd name="connsiteX2" fmla="*/ 6081623 w 8708532"/>
              <a:gd name="connsiteY2" fmla="*/ 416107 h 419970"/>
              <a:gd name="connsiteX3" fmla="*/ 8540151 w 8708532"/>
              <a:gd name="connsiteY3" fmla="*/ 209073 h 419970"/>
              <a:gd name="connsiteX4" fmla="*/ 8497019 w 8708532"/>
              <a:gd name="connsiteY4" fmla="*/ 209073 h 419970"/>
              <a:gd name="connsiteX5" fmla="*/ 8540151 w 8708532"/>
              <a:gd name="connsiteY5" fmla="*/ 234953 h 41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8532" h="419970">
                <a:moveTo>
                  <a:pt x="0" y="286711"/>
                </a:moveTo>
                <a:cubicBezTo>
                  <a:pt x="1149470" y="133592"/>
                  <a:pt x="2298940" y="-19527"/>
                  <a:pt x="3312544" y="2039"/>
                </a:cubicBezTo>
                <a:cubicBezTo>
                  <a:pt x="4326148" y="23605"/>
                  <a:pt x="5210355" y="381601"/>
                  <a:pt x="6081623" y="416107"/>
                </a:cubicBezTo>
                <a:cubicBezTo>
                  <a:pt x="6952891" y="450613"/>
                  <a:pt x="8137585" y="243579"/>
                  <a:pt x="8540151" y="209073"/>
                </a:cubicBezTo>
                <a:cubicBezTo>
                  <a:pt x="8942717" y="174567"/>
                  <a:pt x="8497019" y="204760"/>
                  <a:pt x="8497019" y="209073"/>
                </a:cubicBezTo>
                <a:cubicBezTo>
                  <a:pt x="8497019" y="213386"/>
                  <a:pt x="8518585" y="224169"/>
                  <a:pt x="8540151" y="234953"/>
                </a:cubicBezTo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15" y="0"/>
            <a:ext cx="1550885" cy="7091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1536" y="527737"/>
            <a:ext cx="3805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안과 </a:t>
            </a:r>
            <a:r>
              <a:rPr lang="ko-KR" altLang="en-US" sz="4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의국</a:t>
            </a:r>
            <a:r>
              <a:rPr lang="ko-KR" alt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소개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909059"/>
              </p:ext>
            </p:extLst>
          </p:nvPr>
        </p:nvGraphicFramePr>
        <p:xfrm>
          <a:off x="992659" y="1945500"/>
          <a:ext cx="6928022" cy="3491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5190">
                  <a:extLst>
                    <a:ext uri="{9D8B030D-6E8A-4147-A177-3AD203B41FA5}">
                      <a16:colId xmlns:a16="http://schemas.microsoft.com/office/drawing/2014/main" xmlns="" val="1894972025"/>
                    </a:ext>
                  </a:extLst>
                </a:gridCol>
                <a:gridCol w="3237470">
                  <a:extLst>
                    <a:ext uri="{9D8B030D-6E8A-4147-A177-3AD203B41FA5}">
                      <a16:colId xmlns:a16="http://schemas.microsoft.com/office/drawing/2014/main" xmlns="" val="3593900171"/>
                    </a:ext>
                  </a:extLst>
                </a:gridCol>
                <a:gridCol w="2125362">
                  <a:extLst>
                    <a:ext uri="{9D8B030D-6E8A-4147-A177-3AD203B41FA5}">
                      <a16:colId xmlns:a16="http://schemas.microsoft.com/office/drawing/2014/main" xmlns="" val="614537511"/>
                    </a:ext>
                  </a:extLst>
                </a:gridCol>
              </a:tblGrid>
              <a:tr h="872868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/>
                        <a:t>전공의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4</a:t>
                      </a:r>
                      <a:r>
                        <a:rPr lang="ko-KR" altLang="en-US" sz="2800" dirty="0" err="1"/>
                        <a:t>년차</a:t>
                      </a:r>
                      <a:endParaRPr lang="ko-KR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1 </a:t>
                      </a:r>
                      <a:r>
                        <a:rPr lang="ko-KR" altLang="en-US" sz="2800" dirty="0"/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20949406"/>
                  </a:ext>
                </a:extLst>
              </a:tr>
              <a:tr h="87286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3</a:t>
                      </a:r>
                      <a:r>
                        <a:rPr lang="ko-KR" altLang="en-US" sz="2800" dirty="0" err="1"/>
                        <a:t>년차</a:t>
                      </a:r>
                      <a:endParaRPr lang="ko-KR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2 </a:t>
                      </a:r>
                      <a:r>
                        <a:rPr lang="ko-KR" altLang="en-US" sz="2800" dirty="0"/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97668254"/>
                  </a:ext>
                </a:extLst>
              </a:tr>
              <a:tr h="87286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2</a:t>
                      </a:r>
                      <a:r>
                        <a:rPr lang="ko-KR" altLang="en-US" sz="2800" dirty="0" err="1"/>
                        <a:t>년차</a:t>
                      </a:r>
                      <a:endParaRPr lang="ko-KR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3 </a:t>
                      </a:r>
                      <a:r>
                        <a:rPr lang="ko-KR" altLang="en-US" sz="2800" dirty="0"/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1327948"/>
                  </a:ext>
                </a:extLst>
              </a:tr>
              <a:tr h="87286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1</a:t>
                      </a:r>
                      <a:r>
                        <a:rPr lang="ko-KR" altLang="en-US" sz="2800" dirty="0" err="1"/>
                        <a:t>년차</a:t>
                      </a:r>
                      <a:endParaRPr lang="ko-KR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3 </a:t>
                      </a:r>
                      <a:r>
                        <a:rPr lang="ko-KR" altLang="en-US" sz="2800" dirty="0"/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093696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65209" y="5649472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(2021</a:t>
            </a:r>
            <a:r>
              <a:rPr lang="ko-KR" altLang="en-US" dirty="0"/>
              <a:t>년도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7713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66058" t="22393" r="9086" b="57094"/>
          <a:stretch/>
        </p:blipFill>
        <p:spPr>
          <a:xfrm>
            <a:off x="0" y="0"/>
            <a:ext cx="2199503" cy="1021046"/>
          </a:xfrm>
          <a:prstGeom prst="rect">
            <a:avLst/>
          </a:prstGeom>
        </p:spPr>
      </p:pic>
      <p:sp>
        <p:nvSpPr>
          <p:cNvPr id="6" name="자유형 5"/>
          <p:cNvSpPr/>
          <p:nvPr/>
        </p:nvSpPr>
        <p:spPr>
          <a:xfrm>
            <a:off x="0" y="6148594"/>
            <a:ext cx="9558068" cy="419970"/>
          </a:xfrm>
          <a:custGeom>
            <a:avLst/>
            <a:gdLst>
              <a:gd name="connsiteX0" fmla="*/ 0 w 8708532"/>
              <a:gd name="connsiteY0" fmla="*/ 286711 h 419970"/>
              <a:gd name="connsiteX1" fmla="*/ 3312544 w 8708532"/>
              <a:gd name="connsiteY1" fmla="*/ 2039 h 419970"/>
              <a:gd name="connsiteX2" fmla="*/ 6081623 w 8708532"/>
              <a:gd name="connsiteY2" fmla="*/ 416107 h 419970"/>
              <a:gd name="connsiteX3" fmla="*/ 8540151 w 8708532"/>
              <a:gd name="connsiteY3" fmla="*/ 209073 h 419970"/>
              <a:gd name="connsiteX4" fmla="*/ 8497019 w 8708532"/>
              <a:gd name="connsiteY4" fmla="*/ 209073 h 419970"/>
              <a:gd name="connsiteX5" fmla="*/ 8540151 w 8708532"/>
              <a:gd name="connsiteY5" fmla="*/ 234953 h 41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8532" h="419970">
                <a:moveTo>
                  <a:pt x="0" y="286711"/>
                </a:moveTo>
                <a:cubicBezTo>
                  <a:pt x="1149470" y="133592"/>
                  <a:pt x="2298940" y="-19527"/>
                  <a:pt x="3312544" y="2039"/>
                </a:cubicBezTo>
                <a:cubicBezTo>
                  <a:pt x="4326148" y="23605"/>
                  <a:pt x="5210355" y="381601"/>
                  <a:pt x="6081623" y="416107"/>
                </a:cubicBezTo>
                <a:cubicBezTo>
                  <a:pt x="6952891" y="450613"/>
                  <a:pt x="8137585" y="243579"/>
                  <a:pt x="8540151" y="209073"/>
                </a:cubicBezTo>
                <a:cubicBezTo>
                  <a:pt x="8942717" y="174567"/>
                  <a:pt x="8497019" y="204760"/>
                  <a:pt x="8497019" y="209073"/>
                </a:cubicBezTo>
                <a:cubicBezTo>
                  <a:pt x="8497019" y="213386"/>
                  <a:pt x="8518585" y="224169"/>
                  <a:pt x="8540151" y="234953"/>
                </a:cubicBezTo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15" y="0"/>
            <a:ext cx="1550885" cy="7091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2886" y="619427"/>
            <a:ext cx="407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안과 전공의 선발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816381"/>
              </p:ext>
            </p:extLst>
          </p:nvPr>
        </p:nvGraphicFramePr>
        <p:xfrm>
          <a:off x="1099751" y="1533562"/>
          <a:ext cx="6866238" cy="41334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2433">
                  <a:extLst>
                    <a:ext uri="{9D8B030D-6E8A-4147-A177-3AD203B41FA5}">
                      <a16:colId xmlns:a16="http://schemas.microsoft.com/office/drawing/2014/main" xmlns="" val="1710253598"/>
                    </a:ext>
                  </a:extLst>
                </a:gridCol>
                <a:gridCol w="2415059">
                  <a:extLst>
                    <a:ext uri="{9D8B030D-6E8A-4147-A177-3AD203B41FA5}">
                      <a16:colId xmlns:a16="http://schemas.microsoft.com/office/drawing/2014/main" xmlns="" val="2040970528"/>
                    </a:ext>
                  </a:extLst>
                </a:gridCol>
                <a:gridCol w="2288746">
                  <a:extLst>
                    <a:ext uri="{9D8B030D-6E8A-4147-A177-3AD203B41FA5}">
                      <a16:colId xmlns:a16="http://schemas.microsoft.com/office/drawing/2014/main" xmlns="" val="4231656414"/>
                    </a:ext>
                  </a:extLst>
                </a:gridCol>
              </a:tblGrid>
              <a:tr h="68890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/>
                        <a:t>평가 항목별 배점 기준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/>
                        <a:t>비율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4054977"/>
                  </a:ext>
                </a:extLst>
              </a:tr>
              <a:tr h="68890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필기시험성적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40%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20571075"/>
                  </a:ext>
                </a:extLst>
              </a:tr>
              <a:tr h="68890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면접시험 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인성</a:t>
                      </a:r>
                      <a:r>
                        <a:rPr lang="en-US" altLang="ko-KR" sz="1600" dirty="0"/>
                        <a:t>/</a:t>
                      </a:r>
                      <a:r>
                        <a:rPr lang="ko-KR" altLang="en-US" sz="1600" dirty="0"/>
                        <a:t>지성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15%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98380955"/>
                  </a:ext>
                </a:extLst>
              </a:tr>
              <a:tr h="68890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인턴근무성적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25%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45596100"/>
                  </a:ext>
                </a:extLst>
              </a:tr>
              <a:tr h="68890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/>
                        <a:t>선택평가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실기시험 </a:t>
                      </a:r>
                      <a:r>
                        <a:rPr lang="en-US" altLang="ko-KR" sz="1600" dirty="0"/>
                        <a:t>5%</a:t>
                      </a:r>
                      <a:endParaRPr lang="ko-KR" alt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20%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16607714"/>
                  </a:ext>
                </a:extLst>
              </a:tr>
              <a:tr h="68890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/>
                        <a:t>의대성적</a:t>
                      </a:r>
                      <a:r>
                        <a:rPr lang="ko-KR" altLang="en-US" sz="1600" dirty="0"/>
                        <a:t> </a:t>
                      </a:r>
                      <a:r>
                        <a:rPr lang="en-US" altLang="ko-KR" sz="1600" dirty="0"/>
                        <a:t>15%</a:t>
                      </a:r>
                      <a:endParaRPr lang="ko-KR" alt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9074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682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310</Words>
  <Application>Microsoft Office PowerPoint</Application>
  <PresentationFormat>화면 슬라이드 쇼(4:3)</PresentationFormat>
  <Paragraphs>89</Paragraphs>
  <Slides>14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Department of Ophthalmology  전공의 수련 교육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knuh</dc:creator>
  <cp:lastModifiedBy>user</cp:lastModifiedBy>
  <cp:revision>28</cp:revision>
  <dcterms:created xsi:type="dcterms:W3CDTF">2021-08-30T11:00:23Z</dcterms:created>
  <dcterms:modified xsi:type="dcterms:W3CDTF">2021-09-29T01:53:32Z</dcterms:modified>
</cp:coreProperties>
</file>